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4" r:id="rId3"/>
    <p:sldId id="303" r:id="rId4"/>
    <p:sldId id="304" r:id="rId5"/>
    <p:sldId id="297" r:id="rId6"/>
    <p:sldId id="295" r:id="rId7"/>
    <p:sldId id="296" r:id="rId8"/>
    <p:sldId id="299" r:id="rId9"/>
    <p:sldId id="298" r:id="rId10"/>
    <p:sldId id="302" r:id="rId11"/>
    <p:sldId id="259" r:id="rId12"/>
    <p:sldId id="261" r:id="rId13"/>
    <p:sldId id="292" r:id="rId14"/>
    <p:sldId id="300" r:id="rId15"/>
    <p:sldId id="301" r:id="rId16"/>
    <p:sldId id="28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935" autoAdjust="0"/>
  </p:normalViewPr>
  <p:slideViewPr>
    <p:cSldViewPr>
      <p:cViewPr varScale="1">
        <p:scale>
          <a:sx n="43" d="100"/>
          <a:sy n="43" d="100"/>
        </p:scale>
        <p:origin x="-109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41C59-1DAF-41FC-931A-1C387977C2E6}" type="doc">
      <dgm:prSet loTypeId="urn:microsoft.com/office/officeart/2005/8/layout/h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822C07-B9AF-4159-AE84-0A94C61286DC}">
      <dgm:prSet phldrT="[Text]" custT="1"/>
      <dgm:spPr/>
      <dgm:t>
        <a:bodyPr/>
        <a:lstStyle/>
        <a:p>
          <a:r>
            <a:rPr lang="en-US" sz="2400" dirty="0" smtClean="0">
              <a:latin typeface="Franklin Gothic Book" panose="020B0503020102020204"/>
            </a:rPr>
            <a:t>Who is monitored</a:t>
          </a:r>
          <a:endParaRPr lang="en-US" sz="2400" dirty="0">
            <a:latin typeface="Franklin Gothic Book" panose="020B0503020102020204"/>
          </a:endParaRPr>
        </a:p>
      </dgm:t>
    </dgm:pt>
    <dgm:pt modelId="{71882A10-68E0-4467-9327-26B5FEFBD7F7}" type="parTrans" cxnId="{092A589D-D4E4-42A9-A004-2D3FF4D05E3C}">
      <dgm:prSet/>
      <dgm:spPr/>
      <dgm:t>
        <a:bodyPr/>
        <a:lstStyle/>
        <a:p>
          <a:endParaRPr lang="en-US"/>
        </a:p>
      </dgm:t>
    </dgm:pt>
    <dgm:pt modelId="{4E51DA80-490E-4121-AFAF-FC8FA0216449}" type="sibTrans" cxnId="{092A589D-D4E4-42A9-A004-2D3FF4D05E3C}">
      <dgm:prSet/>
      <dgm:spPr/>
      <dgm:t>
        <a:bodyPr/>
        <a:lstStyle/>
        <a:p>
          <a:endParaRPr lang="en-US"/>
        </a:p>
      </dgm:t>
    </dgm:pt>
    <dgm:pt modelId="{41C64D19-38AA-4B97-A5CB-902E78CEF5F7}">
      <dgm:prSet phldrT="[Text]" custT="1"/>
      <dgm:spPr/>
      <dgm:t>
        <a:bodyPr/>
        <a:lstStyle/>
        <a:p>
          <a:r>
            <a:rPr lang="en-US" sz="2000" dirty="0" smtClean="0">
              <a:latin typeface="Franklin Gothic Book" panose="020B0503020102020204"/>
            </a:rPr>
            <a:t>Partner Agencies that receive CSB funding</a:t>
          </a:r>
          <a:endParaRPr lang="en-US" sz="2000" dirty="0">
            <a:latin typeface="Franklin Gothic Book" panose="020B0503020102020204"/>
          </a:endParaRPr>
        </a:p>
      </dgm:t>
    </dgm:pt>
    <dgm:pt modelId="{7F39703D-A2F4-4DE0-8CE4-4B01A43F128A}" type="parTrans" cxnId="{5E141D72-6187-472F-9826-EAB9A83281ED}">
      <dgm:prSet/>
      <dgm:spPr/>
      <dgm:t>
        <a:bodyPr/>
        <a:lstStyle/>
        <a:p>
          <a:endParaRPr lang="en-US"/>
        </a:p>
      </dgm:t>
    </dgm:pt>
    <dgm:pt modelId="{47904AEA-83DE-47ED-8DE4-CF9E1165FE47}" type="sibTrans" cxnId="{5E141D72-6187-472F-9826-EAB9A83281ED}">
      <dgm:prSet/>
      <dgm:spPr/>
      <dgm:t>
        <a:bodyPr/>
        <a:lstStyle/>
        <a:p>
          <a:endParaRPr lang="en-US"/>
        </a:p>
      </dgm:t>
    </dgm:pt>
    <dgm:pt modelId="{10E7FCAC-579E-47CC-B792-4DDCE2B293F9}">
      <dgm:prSet phldrT="[Text]" custT="1"/>
      <dgm:spPr/>
      <dgm:t>
        <a:bodyPr/>
        <a:lstStyle/>
        <a:p>
          <a:r>
            <a:rPr lang="en-US" sz="2000" dirty="0" smtClean="0">
              <a:latin typeface="Franklin Gothic Book" panose="020B0503020102020204"/>
            </a:rPr>
            <a:t>Partner Agencies participating in the HMIS</a:t>
          </a:r>
          <a:endParaRPr lang="en-US" sz="2000" dirty="0">
            <a:latin typeface="Franklin Gothic Book" panose="020B0503020102020204"/>
          </a:endParaRPr>
        </a:p>
      </dgm:t>
    </dgm:pt>
    <dgm:pt modelId="{F9404266-21E2-41F1-B5D6-82FE71E6AAA1}" type="parTrans" cxnId="{E7039260-88C8-4C56-94BE-30FB19E4E6B6}">
      <dgm:prSet/>
      <dgm:spPr/>
      <dgm:t>
        <a:bodyPr/>
        <a:lstStyle/>
        <a:p>
          <a:endParaRPr lang="en-US"/>
        </a:p>
      </dgm:t>
    </dgm:pt>
    <dgm:pt modelId="{6E18B230-7E15-4780-8D19-E754706E712D}" type="sibTrans" cxnId="{E7039260-88C8-4C56-94BE-30FB19E4E6B6}">
      <dgm:prSet/>
      <dgm:spPr/>
      <dgm:t>
        <a:bodyPr/>
        <a:lstStyle/>
        <a:p>
          <a:endParaRPr lang="en-US"/>
        </a:p>
      </dgm:t>
    </dgm:pt>
    <dgm:pt modelId="{1585DC80-0DEF-48FD-9B51-AC93C3ED4EDF}">
      <dgm:prSet phldrT="[Text]" custT="1"/>
      <dgm:spPr/>
      <dgm:t>
        <a:bodyPr/>
        <a:lstStyle/>
        <a:p>
          <a:r>
            <a:rPr lang="en-US" sz="2000" dirty="0" smtClean="0">
              <a:latin typeface="Franklin Gothic Book" panose="020B0503020102020204"/>
            </a:rPr>
            <a:t>Partner Agencies that receive federal funds through CSB</a:t>
          </a:r>
          <a:endParaRPr lang="en-US" sz="2000" dirty="0">
            <a:latin typeface="Franklin Gothic Book" panose="020B0503020102020204"/>
          </a:endParaRPr>
        </a:p>
      </dgm:t>
    </dgm:pt>
    <dgm:pt modelId="{3C1BF2D5-0E6F-458A-9545-4CDAE00F8439}" type="parTrans" cxnId="{9B93123E-775A-4770-846A-BB6CEB387951}">
      <dgm:prSet/>
      <dgm:spPr/>
      <dgm:t>
        <a:bodyPr/>
        <a:lstStyle/>
        <a:p>
          <a:endParaRPr lang="en-US"/>
        </a:p>
      </dgm:t>
    </dgm:pt>
    <dgm:pt modelId="{69679867-4DBA-4223-A2D3-EB29790F9ACF}" type="sibTrans" cxnId="{9B93123E-775A-4770-846A-BB6CEB387951}">
      <dgm:prSet/>
      <dgm:spPr/>
      <dgm:t>
        <a:bodyPr/>
        <a:lstStyle/>
        <a:p>
          <a:endParaRPr lang="en-US"/>
        </a:p>
      </dgm:t>
    </dgm:pt>
    <dgm:pt modelId="{B524FFAC-D99C-4E06-9313-77522C615A76}" type="pres">
      <dgm:prSet presAssocID="{87241C59-1DAF-41FC-931A-1C387977C2E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8FCB4-7EF3-4350-A0D0-C6420DA78DB4}" type="pres">
      <dgm:prSet presAssocID="{65822C07-B9AF-4159-AE84-0A94C61286DC}" presName="roof" presStyleLbl="dkBgShp" presStyleIdx="0" presStyleCnt="2" custScaleY="43020" custLinFactNeighborX="1010" custLinFactNeighborY="2748"/>
      <dgm:spPr/>
      <dgm:t>
        <a:bodyPr/>
        <a:lstStyle/>
        <a:p>
          <a:endParaRPr lang="en-US"/>
        </a:p>
      </dgm:t>
    </dgm:pt>
    <dgm:pt modelId="{EE8FC71A-9664-437B-97C8-6E308BB20B5E}" type="pres">
      <dgm:prSet presAssocID="{65822C07-B9AF-4159-AE84-0A94C61286DC}" presName="pillars" presStyleCnt="0"/>
      <dgm:spPr/>
      <dgm:t>
        <a:bodyPr/>
        <a:lstStyle/>
        <a:p>
          <a:endParaRPr lang="en-US"/>
        </a:p>
      </dgm:t>
    </dgm:pt>
    <dgm:pt modelId="{32DFD206-BBF3-43E6-9D15-DA12D089D718}" type="pres">
      <dgm:prSet presAssocID="{65822C07-B9AF-4159-AE84-0A94C61286DC}" presName="pillar1" presStyleLbl="node1" presStyleIdx="0" presStyleCnt="3" custLinFactNeighborX="-3180" custLinFactNeighborY="-11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B3518-6B5C-4930-B197-B4EB062DCE26}" type="pres">
      <dgm:prSet presAssocID="{10E7FCAC-579E-47CC-B792-4DDCE2B293F9}" presName="pillarX" presStyleLbl="node1" presStyleIdx="1" presStyleCnt="3" custLinFactNeighborX="49" custLinFactNeighborY="-11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3EB63-83AB-4827-8FE1-BDE3CAECD3CC}" type="pres">
      <dgm:prSet presAssocID="{1585DC80-0DEF-48FD-9B51-AC93C3ED4EDF}" presName="pillarX" presStyleLbl="node1" presStyleIdx="2" presStyleCnt="3" custLinFactNeighborX="3180" custLinFactNeighborY="-11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3EA1E-F6F8-4906-B0DA-13FAC673302E}" type="pres">
      <dgm:prSet presAssocID="{65822C07-B9AF-4159-AE84-0A94C61286DC}" presName="base" presStyleLbl="dkBgShp" presStyleIdx="1" presStyleCnt="2" custFlipVert="1" custScaleY="46097" custLinFactY="-71098" custLinFactNeighborY="-100000"/>
      <dgm:spPr/>
      <dgm:t>
        <a:bodyPr/>
        <a:lstStyle/>
        <a:p>
          <a:endParaRPr lang="en-US"/>
        </a:p>
      </dgm:t>
    </dgm:pt>
  </dgm:ptLst>
  <dgm:cxnLst>
    <dgm:cxn modelId="{5E141D72-6187-472F-9826-EAB9A83281ED}" srcId="{65822C07-B9AF-4159-AE84-0A94C61286DC}" destId="{41C64D19-38AA-4B97-A5CB-902E78CEF5F7}" srcOrd="0" destOrd="0" parTransId="{7F39703D-A2F4-4DE0-8CE4-4B01A43F128A}" sibTransId="{47904AEA-83DE-47ED-8DE4-CF9E1165FE47}"/>
    <dgm:cxn modelId="{E7039260-88C8-4C56-94BE-30FB19E4E6B6}" srcId="{65822C07-B9AF-4159-AE84-0A94C61286DC}" destId="{10E7FCAC-579E-47CC-B792-4DDCE2B293F9}" srcOrd="1" destOrd="0" parTransId="{F9404266-21E2-41F1-B5D6-82FE71E6AAA1}" sibTransId="{6E18B230-7E15-4780-8D19-E754706E712D}"/>
    <dgm:cxn modelId="{1CEE02E5-AD86-40F1-ACCB-4A667DC84800}" type="presOf" srcId="{65822C07-B9AF-4159-AE84-0A94C61286DC}" destId="{3E08FCB4-7EF3-4350-A0D0-C6420DA78DB4}" srcOrd="0" destOrd="0" presId="urn:microsoft.com/office/officeart/2005/8/layout/hList3"/>
    <dgm:cxn modelId="{950C4042-774F-4505-ADE7-0C746903FBB3}" type="presOf" srcId="{10E7FCAC-579E-47CC-B792-4DDCE2B293F9}" destId="{C03B3518-6B5C-4930-B197-B4EB062DCE26}" srcOrd="0" destOrd="0" presId="urn:microsoft.com/office/officeart/2005/8/layout/hList3"/>
    <dgm:cxn modelId="{0DD7A7E6-1860-4700-A29E-66D776D1E07F}" type="presOf" srcId="{87241C59-1DAF-41FC-931A-1C387977C2E6}" destId="{B524FFAC-D99C-4E06-9313-77522C615A76}" srcOrd="0" destOrd="0" presId="urn:microsoft.com/office/officeart/2005/8/layout/hList3"/>
    <dgm:cxn modelId="{092A589D-D4E4-42A9-A004-2D3FF4D05E3C}" srcId="{87241C59-1DAF-41FC-931A-1C387977C2E6}" destId="{65822C07-B9AF-4159-AE84-0A94C61286DC}" srcOrd="0" destOrd="0" parTransId="{71882A10-68E0-4467-9327-26B5FEFBD7F7}" sibTransId="{4E51DA80-490E-4121-AFAF-FC8FA0216449}"/>
    <dgm:cxn modelId="{9B93123E-775A-4770-846A-BB6CEB387951}" srcId="{65822C07-B9AF-4159-AE84-0A94C61286DC}" destId="{1585DC80-0DEF-48FD-9B51-AC93C3ED4EDF}" srcOrd="2" destOrd="0" parTransId="{3C1BF2D5-0E6F-458A-9545-4CDAE00F8439}" sibTransId="{69679867-4DBA-4223-A2D3-EB29790F9ACF}"/>
    <dgm:cxn modelId="{44356D8D-6954-457A-B899-F0271206A946}" type="presOf" srcId="{41C64D19-38AA-4B97-A5CB-902E78CEF5F7}" destId="{32DFD206-BBF3-43E6-9D15-DA12D089D718}" srcOrd="0" destOrd="0" presId="urn:microsoft.com/office/officeart/2005/8/layout/hList3"/>
    <dgm:cxn modelId="{9F72F044-8221-435A-B76D-8EF20A7E77F6}" type="presOf" srcId="{1585DC80-0DEF-48FD-9B51-AC93C3ED4EDF}" destId="{E703EB63-83AB-4827-8FE1-BDE3CAECD3CC}" srcOrd="0" destOrd="0" presId="urn:microsoft.com/office/officeart/2005/8/layout/hList3"/>
    <dgm:cxn modelId="{56B9E0D6-52A2-410E-B885-3529A2FDC177}" type="presParOf" srcId="{B524FFAC-D99C-4E06-9313-77522C615A76}" destId="{3E08FCB4-7EF3-4350-A0D0-C6420DA78DB4}" srcOrd="0" destOrd="0" presId="urn:microsoft.com/office/officeart/2005/8/layout/hList3"/>
    <dgm:cxn modelId="{9793DF81-076A-479E-9578-A478C7F2D590}" type="presParOf" srcId="{B524FFAC-D99C-4E06-9313-77522C615A76}" destId="{EE8FC71A-9664-437B-97C8-6E308BB20B5E}" srcOrd="1" destOrd="0" presId="urn:microsoft.com/office/officeart/2005/8/layout/hList3"/>
    <dgm:cxn modelId="{B0FD3777-0E6C-4F97-A835-88B00AAF7DE0}" type="presParOf" srcId="{EE8FC71A-9664-437B-97C8-6E308BB20B5E}" destId="{32DFD206-BBF3-43E6-9D15-DA12D089D718}" srcOrd="0" destOrd="0" presId="urn:microsoft.com/office/officeart/2005/8/layout/hList3"/>
    <dgm:cxn modelId="{8A306881-233A-4C97-BEF7-D83BBEB49C70}" type="presParOf" srcId="{EE8FC71A-9664-437B-97C8-6E308BB20B5E}" destId="{C03B3518-6B5C-4930-B197-B4EB062DCE26}" srcOrd="1" destOrd="0" presId="urn:microsoft.com/office/officeart/2005/8/layout/hList3"/>
    <dgm:cxn modelId="{DCCC9D5D-3E2F-4EA5-82B4-FFDE2AD20683}" type="presParOf" srcId="{EE8FC71A-9664-437B-97C8-6E308BB20B5E}" destId="{E703EB63-83AB-4827-8FE1-BDE3CAECD3CC}" srcOrd="2" destOrd="0" presId="urn:microsoft.com/office/officeart/2005/8/layout/hList3"/>
    <dgm:cxn modelId="{BE1D209E-8CED-4407-A83F-296C710B831A}" type="presParOf" srcId="{B524FFAC-D99C-4E06-9313-77522C615A76}" destId="{6AE3EA1E-F6F8-4906-B0DA-13FAC673302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9573-4A5C-42D7-BAA4-D53463A6D140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4F007-AEDC-4723-A702-DC2E346023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44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B75F-3465-466A-B26A-2F298B2E26A5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2F20-DCF9-4866-91B5-7045349B6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060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2F20-DCF9-4866-91B5-7045349B6E7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84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Tier 2 standards require less stringent monitoring.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During annual site visits, each partner agency (subrecipient) will have applicable staff members sign off on Tier 2 (if not reviewed by CSB during a full review year) and Tier 3  standards to signify compliance. Issues of non-compliance regarding Tier 3 standards may be monitored by CSB staff, at the discretion of CSB.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2F20-DCF9-4866-91B5-7045349B6E7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82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any point in time the most up to date </a:t>
            </a:r>
            <a:r>
              <a:rPr lang="en-US" baseline="0" dirty="0" smtClean="0"/>
              <a:t>policies and procedures and standards are on our website.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addition, we are listing here the HUD website with the HEARTH rules.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2EB8A-103D-42F5-8900-FA143B5A57D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any point in time the most up to date </a:t>
            </a:r>
            <a:r>
              <a:rPr lang="en-US" baseline="0" dirty="0" smtClean="0"/>
              <a:t>policies and procedures and standards are on our website.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addition, we are listing here the HUD website with the HEARTH rules.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2EB8A-103D-42F5-8900-FA143B5A57D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1BE5-5D5A-44A7-ACE2-12AA31BBC9DA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3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5D8C-AE67-48F8-9FE4-2682903094F7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810A-4A11-4C93-A458-A2EFD9794471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1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DF47-B168-4534-8164-7D4F93642252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2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501-AF5C-41F5-A2A3-38BAE3948CF8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3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B328-0982-40B5-8C22-7DFF01B8C7C7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7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E20-4B66-4480-9158-F4FFFEC0A8E7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8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05B1-DC23-4551-8C10-BFED17559A59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CC02-E67B-408F-90DB-1AB47828C4E4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4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9903-600F-4F25-B01A-CC6EE734FEBF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2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5AAC-60E5-46C5-B408-87EDEBFC0DC1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5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42B5F-4235-4D98-8E88-F81AEBAF1CD4}" type="datetime1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4CC66-A258-4BF2-9A73-EFD5150D6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4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ndhomelessness.org/resource/rapid-re-housing-performance-benchmarks-and-program-standards/" TargetMode="External"/><Relationship Id="rId3" Type="http://schemas.openxmlformats.org/officeDocument/2006/relationships/hyperlink" Target="https://www.csb.org/how-we-do-it/youth-committee-core-team" TargetMode="External"/><Relationship Id="rId7" Type="http://schemas.openxmlformats.org/officeDocument/2006/relationships/hyperlink" Target="https://www.csb.org/providers/financial-too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sb.org/providers/monitoring" TargetMode="External"/><Relationship Id="rId5" Type="http://schemas.openxmlformats.org/officeDocument/2006/relationships/hyperlink" Target="https://www.csb.org/providers/columbus-servicepoint" TargetMode="External"/><Relationship Id="rId4" Type="http://schemas.openxmlformats.org/officeDocument/2006/relationships/hyperlink" Target="https://www.csb.org/providers/csb-hearth" TargetMode="External"/><Relationship Id="rId9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jones@csb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65" y="2667000"/>
            <a:ext cx="9135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Franklin Gothic Book" panose="020B0503020102020204" pitchFamily="34" charset="0"/>
              </a:rPr>
              <a:t>Community Shelter Board</a:t>
            </a:r>
          </a:p>
          <a:p>
            <a:pPr algn="ctr"/>
            <a:r>
              <a:rPr lang="en-US" sz="2800" dirty="0" smtClean="0">
                <a:latin typeface="Franklin Gothic Book" panose="020B0503020102020204" pitchFamily="34" charset="0"/>
              </a:rPr>
              <a:t>Bidders Conference</a:t>
            </a:r>
          </a:p>
          <a:p>
            <a:pPr algn="ctr"/>
            <a:r>
              <a:rPr lang="en-US" sz="2800" dirty="0" smtClean="0">
                <a:latin typeface="Franklin Gothic Book" panose="020B0503020102020204" pitchFamily="34" charset="0"/>
              </a:rPr>
              <a:t>January 16, 2019</a:t>
            </a:r>
            <a:endParaRPr lang="en-US" sz="2800" dirty="0">
              <a:latin typeface="Franklin Gothic Book" panose="020B05030201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2286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400" dirty="0" smtClean="0">
                <a:latin typeface="Franklin Gothic Medium" panose="020B0603020102020204" pitchFamily="34" charset="0"/>
              </a:rPr>
              <a:t>Youth Homelessness Demonstration Program</a:t>
            </a:r>
          </a:p>
          <a:p>
            <a:pPr marL="274320"/>
            <a:r>
              <a:rPr lang="en-US" sz="3400" dirty="0" smtClean="0">
                <a:latin typeface="Franklin Gothic Medium" panose="020B0603020102020204" pitchFamily="34" charset="0"/>
              </a:rPr>
              <a:t>Request for Proposals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36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0"/>
            <a:ext cx="8534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ranklin Gothic Book" panose="020B0503020102020204" pitchFamily="34" charset="0"/>
              </a:rPr>
              <a:t>Programs must match at least 25%</a:t>
            </a:r>
            <a:endParaRPr lang="en-US" sz="1600" dirty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Match funds are subject to the same allowability and documentation rules as HUD funds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Match will be included on monthly invoices submitted to CSB</a:t>
            </a:r>
            <a:endParaRPr lang="en-US" sz="2200" dirty="0">
              <a:latin typeface="Franklin Gothic Book" panose="020B0503020102020204" pitchFamily="34" charset="0"/>
            </a:endParaRPr>
          </a:p>
          <a:p>
            <a:pPr lvl="1"/>
            <a:endParaRPr lang="en-US" sz="2200" dirty="0">
              <a:latin typeface="Franklin Gothic Book" panose="020B0503020102020204" pitchFamily="34" charset="0"/>
            </a:endParaRPr>
          </a:p>
          <a:p>
            <a:r>
              <a:rPr lang="en-US" sz="2400" b="1" dirty="0" smtClean="0">
                <a:latin typeface="Franklin Gothic Book" panose="020B0503020102020204" pitchFamily="34" charset="0"/>
              </a:rPr>
              <a:t>Rent collected from participants is program income and must be spent on the program</a:t>
            </a:r>
            <a:endParaRPr lang="en-US" sz="1600" dirty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Program income will apply to Joint TH/RRH programs that use Leasing funds for the TH component (based on the lease)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Program income is subject </a:t>
            </a:r>
            <a:r>
              <a:rPr lang="en-US" sz="2200" dirty="0">
                <a:latin typeface="Franklin Gothic Book" panose="020B0503020102020204" pitchFamily="34" charset="0"/>
              </a:rPr>
              <a:t>to the same allowability and documentation rules as HUD </a:t>
            </a:r>
            <a:r>
              <a:rPr lang="en-US" sz="2200" dirty="0" smtClean="0">
                <a:latin typeface="Franklin Gothic Book" panose="020B0503020102020204" pitchFamily="34" charset="0"/>
              </a:rPr>
              <a:t>funds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Program income will be included on monthly invoices submitted to CSB</a:t>
            </a:r>
            <a:endParaRPr lang="en-US" sz="2200" dirty="0">
              <a:latin typeface="Franklin Gothic Book" panose="020B05030201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2286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200" dirty="0" smtClean="0">
                <a:latin typeface="Franklin Gothic Medium" panose="020B0603020102020204" pitchFamily="34" charset="0"/>
              </a:rPr>
              <a:t>Match and Program Income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42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45400"/>
              </p:ext>
            </p:extLst>
          </p:nvPr>
        </p:nvGraphicFramePr>
        <p:xfrm>
          <a:off x="685800" y="1630680"/>
          <a:ext cx="7620000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3810000"/>
              </a:tblGrid>
              <a:tr h="38862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Franklin Gothic Book" panose="020B0503020102020204" pitchFamily="34" charset="0"/>
                        </a:rPr>
                        <a:t>To: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2000" baseline="0" dirty="0" smtClean="0">
                          <a:latin typeface="Franklin Gothic Book" panose="020B0503020102020204" pitchFamily="34" charset="0"/>
                        </a:rPr>
                        <a:t>Identify and help partners resolve challenges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2000" baseline="0" dirty="0" smtClean="0">
                          <a:latin typeface="Franklin Gothic Book" panose="020B0503020102020204" pitchFamily="34" charset="0"/>
                        </a:rPr>
                        <a:t>Improve system performance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2000" baseline="0" dirty="0" smtClean="0">
                          <a:latin typeface="Franklin Gothic Book" panose="020B0503020102020204" pitchFamily="34" charset="0"/>
                        </a:rPr>
                        <a:t>Ensure compliance with CSB and partner agencies’ contractual requirements</a:t>
                      </a:r>
                      <a:endParaRPr lang="en-US" sz="2000" dirty="0" smtClean="0">
                        <a:latin typeface="Franklin Gothic Book" panose="020B05030201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latin typeface="Franklin Gothic Book" panose="020B0503020102020204" pitchFamily="34" charset="0"/>
                        </a:rPr>
                        <a:t>Provide assistance to achieve compliance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latin typeface="Franklin Gothic Book" panose="020B0503020102020204" pitchFamily="34" charset="0"/>
                        </a:rPr>
                        <a:t>Maximize existing and new funding for partners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latin typeface="Franklin Gothic Book" panose="020B0503020102020204" pitchFamily="34" charset="0"/>
                        </a:rPr>
                        <a:t>Relieve partners from funder monitoring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Franklin Gothic Book" panose="020B0503020102020204" pitchFamily="34" charset="0"/>
                        </a:rPr>
                        <a:t>NOT To: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X"/>
                      </a:pPr>
                      <a:r>
                        <a:rPr lang="en-US" sz="2000" dirty="0" smtClean="0">
                          <a:latin typeface="Franklin Gothic Book" panose="020B0503020102020204" pitchFamily="34" charset="0"/>
                        </a:rPr>
                        <a:t>Find</a:t>
                      </a:r>
                      <a:r>
                        <a:rPr lang="en-US" sz="2000" baseline="0" dirty="0" smtClean="0">
                          <a:latin typeface="Franklin Gothic Book" panose="020B0503020102020204" pitchFamily="34" charset="0"/>
                        </a:rPr>
                        <a:t> partners non-compliant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X"/>
                      </a:pPr>
                      <a:r>
                        <a:rPr lang="en-US" sz="2000" baseline="0" dirty="0" smtClean="0">
                          <a:latin typeface="Franklin Gothic Book" panose="020B0503020102020204" pitchFamily="34" charset="0"/>
                        </a:rPr>
                        <a:t>Interrupt partners’ business operations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X"/>
                      </a:pPr>
                      <a:r>
                        <a:rPr lang="en-US" sz="2000" dirty="0" smtClean="0">
                          <a:latin typeface="Franklin Gothic Book" panose="020B0503020102020204" pitchFamily="34" charset="0"/>
                        </a:rPr>
                        <a:t>Find something to do with our free time </a:t>
                      </a:r>
                      <a:r>
                        <a:rPr lang="en-US" sz="2000" dirty="0" smtClean="0">
                          <a:latin typeface="Franklin Gothic Book" panose="020B0503020102020204" pitchFamily="34" charset="0"/>
                          <a:sym typeface="Wingdings" panose="05000000000000000000" pitchFamily="2" charset="2"/>
                        </a:rPr>
                        <a:t>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X"/>
                      </a:pPr>
                      <a:endParaRPr lang="en-US" sz="2400" dirty="0" smtClean="0">
                        <a:latin typeface="Franklin Gothic Book" panose="020B05030201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Calibri" panose="020F0502020204030204" pitchFamily="34" charset="0"/>
                        <a:buNone/>
                      </a:pPr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5"/>
          <p:cNvSpPr txBox="1">
            <a:spLocks/>
          </p:cNvSpPr>
          <p:nvPr/>
        </p:nvSpPr>
        <p:spPr>
          <a:xfrm>
            <a:off x="0" y="228600"/>
            <a:ext cx="9153525" cy="11430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0">
              <a:spcBef>
                <a:spcPts val="0"/>
              </a:spcBef>
            </a:pPr>
            <a:r>
              <a:rPr lang="en-US" sz="3600" dirty="0">
                <a:solidFill>
                  <a:prstClr val="white"/>
                </a:solidFill>
                <a:latin typeface="Franklin Gothic Medium" panose="020B0603020102020204" pitchFamily="34" charset="0"/>
              </a:rPr>
              <a:t>CSB </a:t>
            </a:r>
            <a:r>
              <a:rPr lang="en-US" sz="3600" dirty="0" smtClean="0">
                <a:solidFill>
                  <a:prstClr val="white"/>
                </a:solidFill>
                <a:latin typeface="Franklin Gothic Medium" panose="020B0603020102020204" pitchFamily="34" charset="0"/>
              </a:rPr>
              <a:t>Monitoring and Evaluation</a:t>
            </a:r>
            <a:endParaRPr lang="en-US" sz="3200" dirty="0">
              <a:solidFill>
                <a:prstClr val="white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886200"/>
            <a:ext cx="2590800" cy="244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0" y="228600"/>
            <a:ext cx="9153525" cy="11430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600" dirty="0" smtClean="0">
                <a:latin typeface="Franklin Gothic Medium" panose="020B0603020102020204" pitchFamily="34" charset="0"/>
              </a:rPr>
              <a:t>Program Review and Certification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3232" y="3581400"/>
            <a:ext cx="7772400" cy="2667000"/>
          </a:xfrm>
        </p:spPr>
        <p:txBody>
          <a:bodyPr>
            <a:normAutofit lnSpcReduction="10000"/>
          </a:bodyPr>
          <a:lstStyle/>
          <a:p>
            <a:pPr lvl="1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/>
              </a:rPr>
              <a:t>The monitoring guide and standards are posted CSB’s website</a:t>
            </a:r>
          </a:p>
          <a:p>
            <a:pPr lvl="1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/>
              </a:rPr>
              <a:t>Standards are prioritized by tier</a:t>
            </a:r>
          </a:p>
          <a:p>
            <a:pPr lvl="2"/>
            <a:r>
              <a:rPr lang="en-US" sz="1700" dirty="0" smtClean="0">
                <a:latin typeface="Franklin Gothic Book" panose="020B0503020102020204"/>
              </a:rPr>
              <a:t>Tier 1 standards are reviewed annually by CSB</a:t>
            </a:r>
          </a:p>
          <a:p>
            <a:pPr lvl="2"/>
            <a:r>
              <a:rPr lang="en-US" sz="1700" dirty="0" smtClean="0">
                <a:latin typeface="Franklin Gothic Book" panose="020B0503020102020204"/>
              </a:rPr>
              <a:t>Tier 2 standards every 4 years by CSB, other years self-certified </a:t>
            </a:r>
          </a:p>
          <a:p>
            <a:pPr lvl="2"/>
            <a:r>
              <a:rPr lang="en-US" sz="1700" dirty="0" smtClean="0">
                <a:latin typeface="Franklin Gothic Book" panose="020B0503020102020204"/>
              </a:rPr>
              <a:t>Tier 3 standards are self-certified by partner agencies</a:t>
            </a:r>
          </a:p>
          <a:p>
            <a:pPr lvl="1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/>
              </a:rPr>
              <a:t>CSB schedules annual site visits, specifying the programs and timeframes for review</a:t>
            </a:r>
          </a:p>
          <a:p>
            <a:pPr lvl="1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/>
              </a:rPr>
              <a:t>A list of client files and financial testing is emailed to partner agencies the day prior to the visit  </a:t>
            </a:r>
          </a:p>
          <a:p>
            <a:pPr>
              <a:buFontTx/>
              <a:buChar char="-"/>
            </a:pPr>
            <a:endParaRPr lang="en-US" sz="29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01433529"/>
              </p:ext>
            </p:extLst>
          </p:nvPr>
        </p:nvGraphicFramePr>
        <p:xfrm>
          <a:off x="685800" y="1295400"/>
          <a:ext cx="7696200" cy="264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48172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1" y="152400"/>
            <a:ext cx="9144000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600" dirty="0" smtClean="0">
                <a:latin typeface="Franklin Gothic Medium" panose="020B0603020102020204" pitchFamily="34" charset="0"/>
              </a:rPr>
              <a:t>Common Monitoring Issues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400" b="1" dirty="0" smtClean="0">
                <a:latin typeface="Franklin Gothic Book" panose="020B0503020102020204"/>
              </a:rPr>
              <a:t>Lack of documentation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100" dirty="0" smtClean="0">
                <a:latin typeface="Franklin Gothic Book" panose="020B0503020102020204"/>
              </a:rPr>
              <a:t>Mismatches between data in client files and data in CSP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100" dirty="0" smtClean="0">
                <a:latin typeface="Franklin Gothic Book" panose="020B0503020102020204"/>
              </a:rPr>
              <a:t>Eligibility (at intake and annually)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100" dirty="0" smtClean="0">
                <a:latin typeface="Franklin Gothic Book" panose="020B0503020102020204"/>
              </a:rPr>
              <a:t>Homeless status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100" dirty="0" smtClean="0">
                <a:latin typeface="Franklin Gothic Book" panose="020B0503020102020204"/>
              </a:rPr>
              <a:t>Tenant income and rent calculations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100" dirty="0" smtClean="0">
                <a:latin typeface="Franklin Gothic Book" panose="020B0503020102020204"/>
              </a:rPr>
              <a:t>Services (including Individualized Housing Stabilization Plans, case notes, and annual assessments)</a:t>
            </a:r>
          </a:p>
          <a:p>
            <a:pPr marL="0" indent="0">
              <a:buNone/>
            </a:pPr>
            <a:endParaRPr lang="en-US" sz="5500" b="1" dirty="0" smtClean="0">
              <a:latin typeface="Franklin Gothic Book" panose="020B0503020102020204"/>
            </a:endParaRPr>
          </a:p>
          <a:p>
            <a:pPr marL="0" indent="0">
              <a:buNone/>
            </a:pPr>
            <a:r>
              <a:rPr lang="en-US" sz="5500" b="1" dirty="0" smtClean="0">
                <a:latin typeface="Franklin Gothic Book" panose="020B0503020102020204"/>
              </a:rPr>
              <a:t>Housing</a:t>
            </a:r>
            <a:endParaRPr lang="en-US" sz="5500" b="1" dirty="0">
              <a:latin typeface="Franklin Gothic Book" panose="020B0503020102020204"/>
            </a:endParaRPr>
          </a:p>
          <a:p>
            <a:pPr>
              <a:buFont typeface="Symbol" panose="05050102010706020507" pitchFamily="18" charset="2"/>
              <a:buChar char=""/>
            </a:pPr>
            <a:r>
              <a:rPr lang="en-US" sz="5200" dirty="0">
                <a:latin typeface="Franklin Gothic Book" panose="020B0503020102020204"/>
              </a:rPr>
              <a:t>Confirmation that units passed </a:t>
            </a:r>
            <a:r>
              <a:rPr lang="en-US" sz="5200" dirty="0" smtClean="0">
                <a:latin typeface="Franklin Gothic Book" panose="020B0503020102020204"/>
              </a:rPr>
              <a:t>inspections, including lead-based paint requirements</a:t>
            </a:r>
            <a:endParaRPr lang="en-US" sz="5200" dirty="0">
              <a:latin typeface="Franklin Gothic Book" panose="020B0503020102020204"/>
            </a:endParaRPr>
          </a:p>
          <a:p>
            <a:pPr>
              <a:buFont typeface="Symbol" panose="05050102010706020507" pitchFamily="18" charset="2"/>
              <a:buChar char=""/>
            </a:pPr>
            <a:r>
              <a:rPr lang="en-US" sz="5200" dirty="0">
                <a:latin typeface="Franklin Gothic Book" panose="020B0503020102020204"/>
              </a:rPr>
              <a:t>Correct </a:t>
            </a:r>
            <a:r>
              <a:rPr lang="en-US" sz="5200" dirty="0" smtClean="0">
                <a:latin typeface="Franklin Gothic Book" panose="020B0503020102020204"/>
              </a:rPr>
              <a:t>and documented rent </a:t>
            </a:r>
            <a:r>
              <a:rPr lang="en-US" sz="5200" dirty="0">
                <a:latin typeface="Franklin Gothic Book" panose="020B0503020102020204"/>
              </a:rPr>
              <a:t>reasonableness and fair market rent </a:t>
            </a:r>
            <a:r>
              <a:rPr lang="en-US" sz="5200" dirty="0" smtClean="0">
                <a:latin typeface="Franklin Gothic Book" panose="020B0503020102020204"/>
              </a:rPr>
              <a:t>calculations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200" dirty="0">
                <a:latin typeface="Franklin Gothic Book" panose="020B0503020102020204"/>
              </a:rPr>
              <a:t>C</a:t>
            </a:r>
            <a:r>
              <a:rPr lang="en-US" sz="5200" dirty="0" smtClean="0">
                <a:latin typeface="Franklin Gothic Book" panose="020B0503020102020204"/>
              </a:rPr>
              <a:t>omplete lease and/or occupancy agreements</a:t>
            </a:r>
            <a:endParaRPr lang="en-US" sz="5200" dirty="0">
              <a:latin typeface="Franklin Gothic Book" panose="020B0503020102020204"/>
            </a:endParaRPr>
          </a:p>
          <a:p>
            <a:pPr marL="0" indent="0">
              <a:buNone/>
            </a:pPr>
            <a:endParaRPr lang="en-US" sz="5500" b="1" dirty="0" smtClean="0">
              <a:latin typeface="Franklin Gothic Book" panose="020B0503020102020204"/>
            </a:endParaRPr>
          </a:p>
          <a:p>
            <a:pPr marL="0" indent="0">
              <a:buNone/>
            </a:pPr>
            <a:r>
              <a:rPr lang="en-US" sz="5500" b="1" dirty="0" smtClean="0">
                <a:latin typeface="Franklin Gothic Book" panose="020B0503020102020204"/>
              </a:rPr>
              <a:t>Financial </a:t>
            </a:r>
            <a:r>
              <a:rPr lang="en-US" sz="4500" dirty="0" smtClean="0">
                <a:latin typeface="Franklin Gothic Book" panose="020B0503020102020204"/>
              </a:rPr>
              <a:t>(via monthly invoice review and monitoring)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100" dirty="0" smtClean="0">
                <a:latin typeface="Franklin Gothic Book" panose="020B0503020102020204"/>
              </a:rPr>
              <a:t>Ineligible costs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100" dirty="0" smtClean="0">
                <a:latin typeface="Franklin Gothic Book" panose="020B0503020102020204"/>
              </a:rPr>
              <a:t>Costs incurred outside the contract year</a:t>
            </a:r>
          </a:p>
          <a:p>
            <a:pPr>
              <a:buFont typeface="Symbol" panose="05050102010706020507" pitchFamily="18" charset="2"/>
              <a:buChar char=""/>
            </a:pPr>
            <a:r>
              <a:rPr lang="en-US" sz="5100" dirty="0">
                <a:latin typeface="Franklin Gothic Book" panose="020B0503020102020204"/>
              </a:rPr>
              <a:t>P</a:t>
            </a:r>
            <a:r>
              <a:rPr lang="en-US" sz="5100" dirty="0" smtClean="0">
                <a:latin typeface="Franklin Gothic Book" panose="020B0503020102020204"/>
              </a:rPr>
              <a:t>rogram income and match</a:t>
            </a:r>
            <a:endParaRPr lang="en-US" sz="1600" dirty="0">
              <a:latin typeface="Franklin Gothic Book" panose="020B05030201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8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1" y="152400"/>
            <a:ext cx="9144000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600" dirty="0" smtClean="0">
                <a:latin typeface="Franklin Gothic Medium" panose="020B0603020102020204" pitchFamily="34" charset="0"/>
              </a:rPr>
              <a:t>YHDP Application Schedule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071712"/>
              </p:ext>
            </p:extLst>
          </p:nvPr>
        </p:nvGraphicFramePr>
        <p:xfrm>
          <a:off x="533400" y="1600202"/>
          <a:ext cx="7924800" cy="4648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6109"/>
                <a:gridCol w="5788691"/>
              </a:tblGrid>
              <a:tr h="4064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Dates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Activities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9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1/7/19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Request for proposals released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72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1/16/19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Bidders’ conference (mandatory for prospective applicants)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9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TBD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Webinar on CCP and Q&amp;A for applicants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73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February- Mid-March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Upon request: 1 hour of technical assistance available from CSB staff and/or 2 hours of technical assistance available from Youth Action Board members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9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3/31/19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 proposals due to CSB by 5 pm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73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April 2019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CSB, Youth Core Team, Youth Action Board, Citizens Advisory Council, and other stakeholders review of proposals and interview qualified applicants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May 2019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Youth Core Team and Youth Action Board development of recommendations for Continuum of Care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1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May 2019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Continuum of Care review and approval of proposals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9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May 2019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Applications submitted to HUD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58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June 2019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HUD funding awards announced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9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6/30/19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FY20-FY21 CSB contracts issued with 7/1/19 effective date, pending completion of HUD contract with CSB</a:t>
                      </a:r>
                      <a:endParaRPr lang="en-US" sz="1100" dirty="0">
                        <a:effectLst/>
                        <a:latin typeface="HelveticaNeueLT Pro 45 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3875" y="193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0" algn="l"/>
                <a:tab pos="4572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9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153400" cy="4724400"/>
          </a:xfrm>
        </p:spPr>
        <p:txBody>
          <a:bodyPr>
            <a:noAutofit/>
          </a:bodyPr>
          <a:lstStyle/>
          <a:p>
            <a:pPr marL="342900" lvl="1" indent="-342900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  <a:buFont typeface="Symbol" pitchFamily="18" charset="2"/>
              <a:buChar char="á"/>
            </a:pP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Youth Committee Core 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Team </a:t>
            </a: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  <a:hlinkClick r:id="rId3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  <a:hlinkClick r:id="rId3"/>
              </a:rPr>
              <a:t>www.csb.org/how-we-do-it/youth-committee-core-team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endParaRPr lang="en-US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342900" lvl="1" indent="-342900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  <a:buFont typeface="Symbol" pitchFamily="18" charset="2"/>
              <a:buChar char="á"/>
            </a:pP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Columbus and Franklin County, Ohio Coordinated Community Plan to Prevent and End Homelessness Among Youth</a:t>
            </a:r>
          </a:p>
          <a:p>
            <a:pPr marL="342900" lvl="1" indent="-342900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  <a:buFont typeface="Symbol" pitchFamily="18" charset="2"/>
              <a:buChar char="á"/>
            </a:pP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Columbus and Franklin County HEARTH Policies </a:t>
            </a: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and 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Procedures </a:t>
            </a: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  <a:hlinkClick r:id="rId4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  <a:hlinkClick r:id="rId4"/>
              </a:rPr>
              <a:t>www.csb.org/providers/csb-hearth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endParaRPr lang="en-US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342900" lvl="1" indent="-342900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  <a:buFont typeface="Symbol" pitchFamily="18" charset="2"/>
              <a:buChar char="á"/>
            </a:pP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Columbus ServicePoint/HMIS </a:t>
            </a: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  <a:hlinkClick r:id="rId5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  <a:hlinkClick r:id="rId5"/>
              </a:rPr>
              <a:t>www.csb.org/providers/columbus-servicepoint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endParaRPr lang="en-US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342900" lvl="1" indent="-342900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  <a:buFont typeface="Symbol" pitchFamily="18" charset="2"/>
              <a:buChar char="á"/>
            </a:pP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Monitoring Guide and Partner Agency Standards 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  <a:hlinkClick r:id="rId6"/>
              </a:rPr>
              <a:t>https</a:t>
            </a: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  <a:hlinkClick r:id="rId6"/>
              </a:rPr>
              <a:t>://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  <a:hlinkClick r:id="rId6"/>
              </a:rPr>
              <a:t>www.csb.org/providers/monitoring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342900" lvl="1" indent="-342900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  <a:buFont typeface="Symbol" pitchFamily="18" charset="2"/>
              <a:buChar char="á"/>
            </a:pP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HUD Continuum of Care Eligible 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and </a:t>
            </a: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Ineligible 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Costs </a:t>
            </a: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  <a:hlinkClick r:id="rId7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  <a:hlinkClick r:id="rId7"/>
              </a:rPr>
              <a:t>www.csb.org/providers/financial-tools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342900" lvl="1" indent="-342900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  <a:buFont typeface="Symbol" pitchFamily="18" charset="2"/>
              <a:buChar char="á"/>
            </a:pP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NAEH Rapid Re-housing Program Standards </a:t>
            </a:r>
            <a:r>
              <a:rPr lang="en-US" sz="1800" dirty="0">
                <a:solidFill>
                  <a:schemeClr val="tx1"/>
                </a:solidFill>
                <a:latin typeface="Franklin Gothic Book" panose="020B0503020102020204" pitchFamily="34" charset="0"/>
                <a:hlinkClick r:id="rId8"/>
              </a:rPr>
              <a:t>https://endhomelessness.org/resource/rapid-re-housing-performance-benchmarks-and-program-standards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  <a:hlinkClick r:id="rId8"/>
              </a:rPr>
              <a:t>/</a:t>
            </a:r>
            <a:r>
              <a:rPr lang="en-US" sz="18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endParaRPr lang="en-US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342900" lvl="1" indent="-342900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  <a:buFont typeface="Symbol" pitchFamily="18" charset="2"/>
              <a:buChar char="á"/>
            </a:pPr>
            <a:endParaRPr lang="en-US" sz="1800" dirty="0" smtClean="0">
              <a:solidFill>
                <a:schemeClr val="tx1"/>
              </a:solidFill>
              <a:latin typeface="HelveticaNeueLT Pro 45 Lt" pitchFamily="34" charset="0"/>
            </a:endParaRPr>
          </a:p>
          <a:p>
            <a:pPr marL="742950" lvl="1" indent="-285750" algn="l">
              <a:lnSpc>
                <a:spcPct val="80000"/>
              </a:lnSpc>
              <a:spcAft>
                <a:spcPct val="60000"/>
              </a:spcAft>
              <a:buFont typeface="Symbol" pitchFamily="18" charset="2"/>
              <a:buChar char=""/>
            </a:pPr>
            <a:endParaRPr lang="en-US" sz="1800" dirty="0">
              <a:solidFill>
                <a:schemeClr val="tx1"/>
              </a:solidFill>
              <a:latin typeface="HelveticaNeueLT Pro 45 L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6651-A7DA-4F8F-AF17-73157B677E5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" y="152400"/>
            <a:ext cx="9144000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600" dirty="0" smtClean="0">
                <a:latin typeface="Franklin Gothic Medium" panose="020B0603020102020204" pitchFamily="34" charset="0"/>
              </a:rPr>
              <a:t>Resources</a:t>
            </a:r>
          </a:p>
        </p:txBody>
      </p:sp>
      <p:pic>
        <p:nvPicPr>
          <p:cNvPr id="8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2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14800"/>
          </a:xfrm>
        </p:spPr>
        <p:txBody>
          <a:bodyPr>
            <a:noAutofit/>
          </a:bodyPr>
          <a:lstStyle/>
          <a:p>
            <a:pPr marL="0" lvl="1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Submit questions to CSB Youth System Manager Aubre Jones at </a:t>
            </a: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  <a:hlinkClick r:id="rId3"/>
              </a:rPr>
              <a:t>ajones@csb.org</a:t>
            </a: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lvl="1" algn="l">
              <a:lnSpc>
                <a:spcPct val="80000"/>
              </a:lnSpc>
              <a:spcAft>
                <a:spcPct val="600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CSB will post all submitted questions and responses to the </a:t>
            </a:r>
            <a:r>
              <a:rPr lang="en-US" sz="24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Youth </a:t>
            </a: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Committee Core </a:t>
            </a:r>
            <a:r>
              <a:rPr lang="en-US" sz="24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Team </a:t>
            </a:r>
            <a:r>
              <a:rPr lang="en-US" sz="2400" b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site so the same information is available to all applicants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6651-A7DA-4F8F-AF17-73157B677E5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" y="152400"/>
            <a:ext cx="9144000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600" dirty="0" smtClean="0">
                <a:latin typeface="Franklin Gothic Medium" panose="020B0603020102020204" pitchFamily="34" charset="0"/>
              </a:rPr>
              <a:t>Questions</a:t>
            </a:r>
          </a:p>
        </p:txBody>
      </p:sp>
      <p:pic>
        <p:nvPicPr>
          <p:cNvPr id="8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7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5240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Book" panose="020B0503020102020204" pitchFamily="34" charset="0"/>
              </a:rPr>
              <a:t>Proposals must answer all questions in the application(s) and incorporate the following requirements.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Involve youth with lived experience and promote youth choice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Use PYD and TIC principles and approaches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Provide family engagement strategies and services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Adhere to housing first practices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Adhere to system protocols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Ensure </a:t>
            </a:r>
            <a:r>
              <a:rPr lang="en-US" sz="2000" dirty="0">
                <a:latin typeface="Franklin Gothic Book" panose="020B0503020102020204" pitchFamily="34" charset="0"/>
              </a:rPr>
              <a:t>individualized and youth-driven supports </a:t>
            </a:r>
            <a:endParaRPr lang="en-US" sz="20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Support </a:t>
            </a:r>
            <a:r>
              <a:rPr lang="en-US" sz="2000" dirty="0">
                <a:latin typeface="Franklin Gothic Book" panose="020B0503020102020204" pitchFamily="34" charset="0"/>
              </a:rPr>
              <a:t>youth with positive and lasting social and community </a:t>
            </a:r>
            <a:r>
              <a:rPr lang="en-US" sz="2000" dirty="0" smtClean="0">
                <a:latin typeface="Franklin Gothic Book" panose="020B0503020102020204" pitchFamily="34" charset="0"/>
              </a:rPr>
              <a:t>connections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Coordinate with system partners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Ensure a safe and affirming experience and environment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000" dirty="0" smtClean="0">
                <a:latin typeface="Franklin Gothic Book" panose="020B0503020102020204" pitchFamily="34" charset="0"/>
              </a:rPr>
              <a:t>Focus on 4 core outcomes: stable housing, permanent connection, education/employment, and social-emotional-physical well-being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2286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200" dirty="0" smtClean="0">
                <a:latin typeface="Franklin Gothic Medium" panose="020B0603020102020204" pitchFamily="34" charset="0"/>
              </a:rPr>
              <a:t>Overarching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0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/>
          <p:cNvSpPr txBox="1">
            <a:spLocks/>
          </p:cNvSpPr>
          <p:nvPr/>
        </p:nvSpPr>
        <p:spPr>
          <a:xfrm>
            <a:off x="0" y="25908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4000" dirty="0" smtClean="0">
                <a:latin typeface="Franklin Gothic Medium" panose="020B0603020102020204" pitchFamily="34" charset="0"/>
              </a:rPr>
              <a:t>Youth Action Board Insights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35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524000"/>
            <a:ext cx="8153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Franklin Gothic Book" panose="020B0503020102020204" pitchFamily="34" charset="0"/>
              </a:rPr>
              <a:t>Youth: Individuals </a:t>
            </a:r>
            <a:r>
              <a:rPr lang="en-US" sz="2100" dirty="0">
                <a:latin typeface="Franklin Gothic Book" panose="020B0503020102020204" pitchFamily="34" charset="0"/>
              </a:rPr>
              <a:t>up to and including the age of 24 who </a:t>
            </a:r>
            <a:r>
              <a:rPr lang="en-US" sz="2100" dirty="0" smtClean="0">
                <a:latin typeface="Franklin Gothic Book" panose="020B0503020102020204" pitchFamily="34" charset="0"/>
              </a:rPr>
              <a:t>are </a:t>
            </a:r>
            <a:r>
              <a:rPr lang="en-US" sz="2100" dirty="0">
                <a:latin typeface="Franklin Gothic Book" panose="020B0503020102020204" pitchFamily="34" charset="0"/>
              </a:rPr>
              <a:t>either unaccompanied or pregnant and/or parenting. Y</a:t>
            </a:r>
            <a:r>
              <a:rPr lang="en-US" sz="2100" dirty="0" smtClean="0">
                <a:latin typeface="Franklin Gothic Book" panose="020B0503020102020204" pitchFamily="34" charset="0"/>
              </a:rPr>
              <a:t>outh </a:t>
            </a:r>
            <a:r>
              <a:rPr lang="en-US" sz="2100" dirty="0">
                <a:latin typeface="Franklin Gothic Book" panose="020B0503020102020204" pitchFamily="34" charset="0"/>
              </a:rPr>
              <a:t>must be literally homeless or imminently at-risk of literal homelessness within 14 days</a:t>
            </a:r>
            <a:r>
              <a:rPr lang="en-US" sz="2100" dirty="0" smtClean="0">
                <a:latin typeface="Franklin Gothic Book" panose="020B0503020102020204" pitchFamily="34" charset="0"/>
              </a:rPr>
              <a:t>.</a:t>
            </a:r>
          </a:p>
          <a:p>
            <a:endParaRPr lang="en-US" sz="1200" u="sng" dirty="0" smtClean="0">
              <a:latin typeface="Franklin Gothic Book" panose="020B0503020102020204" pitchFamily="34" charset="0"/>
            </a:endParaRPr>
          </a:p>
          <a:p>
            <a:r>
              <a:rPr lang="en-US" sz="2000" u="sng" dirty="0" smtClean="0">
                <a:latin typeface="Franklin Gothic Book" panose="020B0503020102020204" pitchFamily="34" charset="0"/>
              </a:rPr>
              <a:t>Literally homeless</a:t>
            </a:r>
            <a:endParaRPr lang="en-US" sz="2000" u="sng" dirty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 pitchFamily="34" charset="0"/>
              </a:rPr>
              <a:t>In shelter; </a:t>
            </a:r>
            <a:r>
              <a:rPr lang="en-US" sz="1700" dirty="0" smtClean="0">
                <a:solidFill>
                  <a:srgbClr val="7030A0"/>
                </a:solidFill>
                <a:latin typeface="Franklin Gothic Book" panose="020B0503020102020204" pitchFamily="34" charset="0"/>
              </a:rPr>
              <a:t>OR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 pitchFamily="34" charset="0"/>
              </a:rPr>
              <a:t>On the street or another place not meant for human habitation; </a:t>
            </a:r>
            <a:r>
              <a:rPr lang="en-US" sz="1700" dirty="0" smtClean="0">
                <a:solidFill>
                  <a:srgbClr val="7030A0"/>
                </a:solidFill>
                <a:latin typeface="Franklin Gothic Book" panose="020B0503020102020204" pitchFamily="34" charset="0"/>
              </a:rPr>
              <a:t>OR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 pitchFamily="34" charset="0"/>
              </a:rPr>
              <a:t>In an institution and resided in shelter or on the street prior to entering the institution; </a:t>
            </a:r>
            <a:r>
              <a:rPr lang="en-US" sz="1700" dirty="0" smtClean="0">
                <a:solidFill>
                  <a:srgbClr val="7030A0"/>
                </a:solidFill>
                <a:latin typeface="Franklin Gothic Book" panose="020B0503020102020204" pitchFamily="34" charset="0"/>
              </a:rPr>
              <a:t>OR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 pitchFamily="34" charset="0"/>
              </a:rPr>
              <a:t>Fleeing violence and lack resources and support networks obtain other permanent housing.</a:t>
            </a:r>
          </a:p>
          <a:p>
            <a:r>
              <a:rPr lang="en-US" sz="2000" u="sng" dirty="0" smtClean="0">
                <a:latin typeface="Franklin Gothic Book" panose="020B0503020102020204" pitchFamily="34" charset="0"/>
              </a:rPr>
              <a:t>At-risk of literal homelessness</a:t>
            </a:r>
            <a:endParaRPr lang="en-US" sz="2000" u="sng" dirty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 pitchFamily="34" charset="0"/>
              </a:rPr>
              <a:t>Being evicted within 14 days; </a:t>
            </a:r>
            <a:r>
              <a:rPr lang="en-US" sz="1700" dirty="0" smtClean="0">
                <a:solidFill>
                  <a:srgbClr val="7030A0"/>
                </a:solidFill>
                <a:latin typeface="Franklin Gothic Book" panose="020B0503020102020204" pitchFamily="34" charset="0"/>
              </a:rPr>
              <a:t>OR</a:t>
            </a:r>
            <a:endParaRPr lang="en-US" sz="1700" dirty="0">
              <a:solidFill>
                <a:srgbClr val="7030A0"/>
              </a:solidFill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 pitchFamily="34" charset="0"/>
              </a:rPr>
              <a:t>In a hotel/motel and cannot stay for more than 14 days; </a:t>
            </a:r>
            <a:r>
              <a:rPr lang="en-US" sz="1700" dirty="0" smtClean="0">
                <a:solidFill>
                  <a:srgbClr val="7030A0"/>
                </a:solidFill>
                <a:latin typeface="Franklin Gothic Book" panose="020B0503020102020204" pitchFamily="34" charset="0"/>
              </a:rPr>
              <a:t>OR</a:t>
            </a:r>
            <a:endParaRPr lang="en-US" sz="1700" dirty="0">
              <a:solidFill>
                <a:srgbClr val="7030A0"/>
              </a:solidFill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 pitchFamily="34" charset="0"/>
              </a:rPr>
              <a:t>With family/friends and being asked to leave within 14 days; </a:t>
            </a:r>
            <a:r>
              <a:rPr lang="en-US" sz="1700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AND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1700" dirty="0" smtClean="0">
                <a:latin typeface="Franklin Gothic Book" panose="020B0503020102020204" pitchFamily="34" charset="0"/>
              </a:rPr>
              <a:t>Have no safe alternative housing, resources, or support networks to maintain or obtain permanent housing.</a:t>
            </a:r>
            <a:endParaRPr lang="en-US" sz="1700" dirty="0">
              <a:latin typeface="Franklin Gothic Book" panose="020B0503020102020204" pitchFamily="34" charset="0"/>
            </a:endParaRPr>
          </a:p>
          <a:p>
            <a:endParaRPr lang="en-US" sz="2000" dirty="0" smtClean="0">
              <a:latin typeface="Franklin Gothic Book" panose="020B05030201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2286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200" dirty="0" smtClean="0">
                <a:latin typeface="Franklin Gothic Medium" panose="020B0603020102020204" pitchFamily="34" charset="0"/>
              </a:rPr>
              <a:t>Target Population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524000"/>
            <a:ext cx="815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Franklin Gothic Book" panose="020B0503020102020204" pitchFamily="34" charset="0"/>
              </a:rPr>
              <a:t>Mobile team of youth specialists who will engage and assist youth who are literally homeless or imminently at-risk of homelessness</a:t>
            </a:r>
          </a:p>
          <a:p>
            <a:endParaRPr lang="en-US" sz="26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400" dirty="0" smtClean="0">
                <a:latin typeface="Franklin Gothic Book" panose="020B0503020102020204" pitchFamily="34" charset="0"/>
              </a:rPr>
              <a:t>Screening and rapid resolution</a:t>
            </a:r>
          </a:p>
          <a:p>
            <a:pPr lvl="1"/>
            <a:endParaRPr lang="en-US" sz="24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400" dirty="0" smtClean="0">
                <a:latin typeface="Franklin Gothic Book" panose="020B0503020102020204" pitchFamily="34" charset="0"/>
              </a:rPr>
              <a:t>Assessment and prioritization for youth-dedicated interventions</a:t>
            </a:r>
          </a:p>
          <a:p>
            <a:pPr lvl="1"/>
            <a:endParaRPr lang="en-US" sz="24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400" dirty="0" smtClean="0">
                <a:latin typeface="Franklin Gothic Book" panose="020B0503020102020204" pitchFamily="34" charset="0"/>
              </a:rPr>
              <a:t>Facilitated access to youth-dedicated interventions and other resources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2286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200" dirty="0" smtClean="0">
                <a:latin typeface="Franklin Gothic Medium" panose="020B0603020102020204" pitchFamily="34" charset="0"/>
              </a:rPr>
              <a:t>Coordinated Access and Rapid Resolution Team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53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524000"/>
            <a:ext cx="8153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Franklin Gothic Book" panose="020B0503020102020204" pitchFamily="34" charset="0"/>
              </a:rPr>
              <a:t>Individualized, time-limited assistance for youth experiencing literal homelessness to help them quickly obtain permanent housing and achieve housing stability</a:t>
            </a:r>
            <a:endParaRPr lang="en-US" sz="2600" dirty="0">
              <a:latin typeface="Franklin Gothic Book" panose="020B0503020102020204" pitchFamily="34" charset="0"/>
            </a:endParaRPr>
          </a:p>
          <a:p>
            <a:endParaRPr lang="en-US" sz="2400" dirty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400" dirty="0" smtClean="0">
                <a:latin typeface="Franklin Gothic Book" panose="020B0503020102020204" pitchFamily="34" charset="0"/>
              </a:rPr>
              <a:t>Housing identification, including individualized housing search and placement assistance</a:t>
            </a:r>
          </a:p>
          <a:p>
            <a:pPr lvl="1"/>
            <a:endParaRPr lang="en-US" sz="24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400" dirty="0" smtClean="0">
                <a:latin typeface="Franklin Gothic Book" panose="020B0503020102020204" pitchFamily="34" charset="0"/>
              </a:rPr>
              <a:t>Move-in and time-limited rental assistance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lvl="1"/>
            <a:endParaRPr lang="en-US" sz="2400" dirty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400" dirty="0" smtClean="0">
                <a:latin typeface="Franklin Gothic Book" panose="020B0503020102020204" pitchFamily="34" charset="0"/>
              </a:rPr>
              <a:t>Case management and services</a:t>
            </a:r>
            <a:endParaRPr lang="en-US" sz="2400" dirty="0">
              <a:latin typeface="Franklin Gothic Book" panose="020B0503020102020204" pitchFamily="34" charset="0"/>
            </a:endParaRPr>
          </a:p>
          <a:p>
            <a:endParaRPr lang="en-US" sz="2400" dirty="0" smtClean="0">
              <a:latin typeface="Franklin Gothic Book" panose="020B0503020102020204" pitchFamily="34" charset="0"/>
            </a:endParaRPr>
          </a:p>
          <a:p>
            <a:endParaRPr lang="en-US" sz="24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2286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200" dirty="0" smtClean="0">
                <a:latin typeface="Franklin Gothic Medium" panose="020B0603020102020204" pitchFamily="34" charset="0"/>
              </a:rPr>
              <a:t>Rapid Re-Housing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6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0"/>
            <a:ext cx="8534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Franklin Gothic Book" panose="020B0503020102020204" pitchFamily="34" charset="0"/>
              </a:rPr>
              <a:t>Meets </a:t>
            </a:r>
            <a:r>
              <a:rPr lang="en-US" sz="2600" dirty="0">
                <a:latin typeface="Franklin Gothic Book" panose="020B0503020102020204" pitchFamily="34" charset="0"/>
              </a:rPr>
              <a:t>the immediate needs of youth who are literally homeless and need more youth-centered, safe, and low-barrier TH while they are assisted in obtaining permanent housing</a:t>
            </a:r>
            <a:r>
              <a:rPr lang="en-US" sz="2600" dirty="0" smtClean="0">
                <a:latin typeface="Franklin Gothic Book" panose="020B0503020102020204" pitchFamily="34" charset="0"/>
              </a:rPr>
              <a:t>.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100" dirty="0">
                <a:latin typeface="Franklin Gothic Book" panose="020B0503020102020204" pitchFamily="34" charset="0"/>
              </a:rPr>
              <a:t>TH – </a:t>
            </a:r>
            <a:r>
              <a:rPr lang="en-US" sz="2100" dirty="0" smtClean="0">
                <a:latin typeface="Franklin Gothic Book" panose="020B0503020102020204" pitchFamily="34" charset="0"/>
              </a:rPr>
              <a:t>Provide </a:t>
            </a:r>
            <a:r>
              <a:rPr lang="en-US" sz="2100" dirty="0">
                <a:latin typeface="Franklin Gothic Book" panose="020B0503020102020204" pitchFamily="34" charset="0"/>
              </a:rPr>
              <a:t>a safe place to stay </a:t>
            </a:r>
            <a:r>
              <a:rPr lang="en-US" sz="2100" dirty="0" smtClean="0">
                <a:latin typeface="Franklin Gothic Book" panose="020B0503020102020204" pitchFamily="34" charset="0"/>
              </a:rPr>
              <a:t>and wrap </a:t>
            </a:r>
            <a:r>
              <a:rPr lang="en-US" sz="2100" dirty="0">
                <a:latin typeface="Franklin Gothic Book" panose="020B0503020102020204" pitchFamily="34" charset="0"/>
              </a:rPr>
              <a:t>around supportive services as </a:t>
            </a:r>
            <a:r>
              <a:rPr lang="en-US" sz="2100" dirty="0" smtClean="0">
                <a:latin typeface="Franklin Gothic Book" panose="020B0503020102020204" pitchFamily="34" charset="0"/>
              </a:rPr>
              <a:t>needed</a:t>
            </a:r>
          </a:p>
          <a:p>
            <a:pPr lvl="1"/>
            <a:endParaRPr lang="en-US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100" dirty="0">
                <a:latin typeface="Franklin Gothic Book" panose="020B0503020102020204" pitchFamily="34" charset="0"/>
              </a:rPr>
              <a:t>RRH – Provide housing identification and placement assistance, access to financial assistance for move-in costs and time-limited rent assistance, and RRH case management and </a:t>
            </a:r>
            <a:r>
              <a:rPr lang="en-US" sz="2100" dirty="0" smtClean="0">
                <a:latin typeface="Franklin Gothic Book" panose="020B0503020102020204" pitchFamily="34" charset="0"/>
              </a:rPr>
              <a:t>services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endParaRPr lang="en-US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100" dirty="0" smtClean="0">
                <a:latin typeface="Franklin Gothic Book" panose="020B0503020102020204" pitchFamily="34" charset="0"/>
              </a:rPr>
              <a:t>Applicants must be able to provide both TH and RRH components</a:t>
            </a:r>
          </a:p>
          <a:p>
            <a:pPr lvl="1"/>
            <a:endParaRPr lang="en-US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100" dirty="0" smtClean="0">
                <a:latin typeface="Franklin Gothic Book" panose="020B0503020102020204" pitchFamily="34" charset="0"/>
              </a:rPr>
              <a:t>Youth can receive only TH, only RRH, or both</a:t>
            </a:r>
            <a:endParaRPr lang="en-US" sz="2100" dirty="0">
              <a:latin typeface="Franklin Gothic Book" panose="020B05030201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2286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200" dirty="0" smtClean="0">
                <a:latin typeface="Franklin Gothic Medium" panose="020B0603020102020204" pitchFamily="34" charset="0"/>
              </a:rPr>
              <a:t>Joint Transitional Housing/Rapid Re-Housing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53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1" y="152400"/>
            <a:ext cx="9144000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600" dirty="0" smtClean="0">
                <a:latin typeface="Franklin Gothic Medium" panose="020B0603020102020204" pitchFamily="34" charset="0"/>
              </a:rPr>
              <a:t>Performance 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Franklin Gothic Book" panose="020B0503020102020204" pitchFamily="34" charset="0"/>
              </a:rPr>
              <a:t>CSB has extremely robust data, monitoring, and performance evaluation capabilities.</a:t>
            </a:r>
            <a:r>
              <a:rPr lang="en-US" sz="2400" dirty="0">
                <a:latin typeface="Franklin Gothic Book" panose="020B0503020102020204" pitchFamily="34" charset="0"/>
              </a:rPr>
              <a:t> </a:t>
            </a:r>
            <a:r>
              <a:rPr lang="en-US" sz="2400" dirty="0" smtClean="0">
                <a:latin typeface="Franklin Gothic Book" panose="020B0503020102020204" pitchFamily="34" charset="0"/>
              </a:rPr>
              <a:t>CSB will work with successful applicants to develop Program Outcome Plans. CSB will evaluate programs based </a:t>
            </a:r>
            <a:r>
              <a:rPr lang="en-US" sz="2400" dirty="0">
                <a:latin typeface="Franklin Gothic Book" panose="020B0503020102020204" pitchFamily="34" charset="0"/>
              </a:rPr>
              <a:t>on performance outcomes and </a:t>
            </a:r>
            <a:r>
              <a:rPr lang="en-US" sz="2400" dirty="0" smtClean="0">
                <a:latin typeface="Franklin Gothic Book" panose="020B0503020102020204" pitchFamily="34" charset="0"/>
              </a:rPr>
              <a:t>compliance.</a:t>
            </a:r>
            <a:endParaRPr lang="en-US" sz="21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>
                <a:latin typeface="Franklin Gothic Book" panose="020B0503020102020204" pitchFamily="34" charset="0"/>
              </a:rPr>
              <a:t>Programs are required to participate in the community’s Homeless Management Information </a:t>
            </a:r>
            <a:r>
              <a:rPr lang="en-US" sz="2200" dirty="0" smtClean="0">
                <a:latin typeface="Franklin Gothic Book" panose="020B0503020102020204" pitchFamily="34" charset="0"/>
              </a:rPr>
              <a:t>System. CSB will provide access and training.</a:t>
            </a:r>
          </a:p>
          <a:p>
            <a:pPr marL="457200" lvl="1" indent="0">
              <a:buNone/>
            </a:pPr>
            <a:endParaRPr lang="en-US" sz="22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CARR </a:t>
            </a:r>
            <a:r>
              <a:rPr lang="en-US" sz="2200" dirty="0">
                <a:latin typeface="Franklin Gothic Book" panose="020B0503020102020204" pitchFamily="34" charset="0"/>
              </a:rPr>
              <a:t>– number of households served, successful diversion outcomes, diversion recidivism, shelter referrals, hotline wait times, number of unsheltered </a:t>
            </a:r>
            <a:r>
              <a:rPr lang="en-US" sz="2200" dirty="0" smtClean="0">
                <a:latin typeface="Franklin Gothic Book" panose="020B0503020102020204" pitchFamily="34" charset="0"/>
              </a:rPr>
              <a:t>youth</a:t>
            </a:r>
          </a:p>
          <a:p>
            <a:pPr marL="457200" lvl="1" indent="0">
              <a:buNone/>
            </a:pPr>
            <a:endParaRPr lang="en-US" sz="22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RRH and Joint TH/RRH – number </a:t>
            </a:r>
            <a:r>
              <a:rPr lang="en-US" sz="2200" dirty="0">
                <a:latin typeface="Franklin Gothic Book" panose="020B0503020102020204" pitchFamily="34" charset="0"/>
              </a:rPr>
              <a:t>of households served, average length of participation, successful outcomes, housing stability, connection to education and employment, change in income</a:t>
            </a:r>
          </a:p>
          <a:p>
            <a:pPr marL="800100" lvl="1" indent="-342900">
              <a:buFont typeface="Symbol" panose="05050102010706020507" pitchFamily="18" charset="2"/>
              <a:buChar char=""/>
            </a:pP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0"/>
            <a:ext cx="8534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ranklin Gothic Book" panose="020B0503020102020204" pitchFamily="34" charset="0"/>
              </a:rPr>
              <a:t>HUD has very specific requirements for how we can use YHDP and match funds. CSB monitors these requirements carefully.</a:t>
            </a:r>
            <a:endParaRPr lang="en-US" sz="2400" b="1" dirty="0">
              <a:latin typeface="Franklin Gothic Book" panose="020B0503020102020204" pitchFamily="34" charset="0"/>
            </a:endParaRPr>
          </a:p>
          <a:p>
            <a:endParaRPr lang="en-US" sz="1600" dirty="0" smtClean="0">
              <a:latin typeface="Franklin Gothic Book" panose="020B0503020102020204" pitchFamily="34" charset="0"/>
            </a:endParaRPr>
          </a:p>
          <a:p>
            <a:r>
              <a:rPr lang="en-US" sz="2200" dirty="0" smtClean="0">
                <a:latin typeface="Franklin Gothic Book" panose="020B0503020102020204" pitchFamily="34" charset="0"/>
              </a:rPr>
              <a:t>Eligible costs are available as a handout and are posted on CSB’s website. Match the categories of costs on the handout to the categories for each program type below to identify eligible and ineligible costs.</a:t>
            </a:r>
          </a:p>
          <a:p>
            <a:endParaRPr lang="en-US" sz="16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CARR Team – supportive services</a:t>
            </a:r>
          </a:p>
          <a:p>
            <a:pPr lvl="1"/>
            <a:endParaRPr lang="en-US" sz="22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RRH – tenant-based rental assistance, supportive services</a:t>
            </a:r>
          </a:p>
          <a:p>
            <a:pPr lvl="1"/>
            <a:endParaRPr lang="en-US" sz="2200" dirty="0" smtClean="0">
              <a:latin typeface="Franklin Gothic Book" panose="020B05030201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"/>
            </a:pPr>
            <a:r>
              <a:rPr lang="en-US" sz="2200" dirty="0" smtClean="0">
                <a:latin typeface="Franklin Gothic Book" panose="020B0503020102020204" pitchFamily="34" charset="0"/>
              </a:rPr>
              <a:t>Joint TH/RRH – leasing (TH), tenant-based rental assistance (RRH), supportive services (both), operating (TH)</a:t>
            </a:r>
          </a:p>
          <a:p>
            <a:pPr lvl="1"/>
            <a:endParaRPr lang="en-US" sz="2200" dirty="0" smtClean="0">
              <a:latin typeface="Franklin Gothic Book" panose="020B05030201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228600"/>
            <a:ext cx="9144001" cy="1219200"/>
          </a:xfrm>
          <a:prstGeom prst="rect">
            <a:avLst/>
          </a:prstGeom>
          <a:solidFill>
            <a:schemeClr val="tx2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/>
            <a:r>
              <a:rPr lang="en-US" sz="3200" dirty="0" smtClean="0">
                <a:latin typeface="Franklin Gothic Medium" panose="020B0603020102020204" pitchFamily="34" charset="0"/>
              </a:rPr>
              <a:t>HUD Cost Allowability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CC66-A258-4BF2-9A73-EFD5150D67D7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2" descr="\\csbsrv01\csb\Administration\Office Standards\Brand Templates\Logos\Community Shelter Bo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6248400"/>
            <a:ext cx="16764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42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1404</Words>
  <Application>Microsoft Office PowerPoint</Application>
  <PresentationFormat>On-screen Show (4:3)</PresentationFormat>
  <Paragraphs>190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Lianna</dc:creator>
  <cp:lastModifiedBy>Aubre Jones</cp:lastModifiedBy>
  <cp:revision>178</cp:revision>
  <cp:lastPrinted>2019-01-04T21:17:28Z</cp:lastPrinted>
  <dcterms:created xsi:type="dcterms:W3CDTF">2017-03-05T13:25:11Z</dcterms:created>
  <dcterms:modified xsi:type="dcterms:W3CDTF">2019-02-06T18:03:40Z</dcterms:modified>
</cp:coreProperties>
</file>